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08" r:id="rId2"/>
    <p:sldId id="409" r:id="rId3"/>
    <p:sldId id="410" r:id="rId4"/>
    <p:sldId id="489" r:id="rId5"/>
    <p:sldId id="411" r:id="rId6"/>
    <p:sldId id="414" r:id="rId7"/>
    <p:sldId id="491" r:id="rId8"/>
    <p:sldId id="490" r:id="rId9"/>
    <p:sldId id="443" r:id="rId10"/>
    <p:sldId id="446" r:id="rId11"/>
    <p:sldId id="488" r:id="rId12"/>
    <p:sldId id="471" r:id="rId13"/>
    <p:sldId id="472" r:id="rId14"/>
    <p:sldId id="475" r:id="rId15"/>
    <p:sldId id="473" r:id="rId16"/>
    <p:sldId id="474" r:id="rId17"/>
    <p:sldId id="482" r:id="rId18"/>
    <p:sldId id="483" r:id="rId19"/>
    <p:sldId id="476" r:id="rId20"/>
    <p:sldId id="484" r:id="rId21"/>
    <p:sldId id="477" r:id="rId22"/>
    <p:sldId id="479" r:id="rId23"/>
    <p:sldId id="478" r:id="rId24"/>
    <p:sldId id="480" r:id="rId25"/>
    <p:sldId id="437" r:id="rId26"/>
    <p:sldId id="468" r:id="rId27"/>
    <p:sldId id="469" r:id="rId28"/>
    <p:sldId id="470" r:id="rId29"/>
    <p:sldId id="485" r:id="rId30"/>
    <p:sldId id="486" r:id="rId31"/>
    <p:sldId id="487" r:id="rId32"/>
  </p:sldIdLst>
  <p:sldSz cx="9144000" cy="6858000" type="screen4x3"/>
  <p:notesSz cx="6858000" cy="97107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0000"/>
    <a:srgbClr val="008000"/>
    <a:srgbClr val="800080"/>
    <a:srgbClr val="777777"/>
    <a:srgbClr val="990000"/>
    <a:srgbClr val="6600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9790" autoAdjust="0"/>
    <p:restoredTop sz="87079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9" d="100"/>
        <a:sy n="6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094038D-3EAE-41F6-B17C-34177AA7701D}" type="datetimeFigureOut">
              <a:rPr lang="en-US"/>
              <a:pPr>
                <a:defRPr/>
              </a:pPr>
              <a:t>1/8/2014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23376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223376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15B16CF-12C3-4A7B-BDB2-058C3CDB07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8A0F80C-F7F1-4E28-9E0B-0DCEABD5E229}" type="datetimeFigureOut">
              <a:rPr lang="en-GB"/>
              <a:pPr>
                <a:defRPr/>
              </a:pPr>
              <a:t>08/01/2014</a:t>
            </a:fld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3275"/>
            <a:ext cx="54864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3376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3376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E83B412-2042-48C3-93F7-0BC4E84F3E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BFC491-8C3E-4012-88FF-78821437FB2B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16688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1989B-47BD-423F-AE2B-DC8AC59465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9CF792AA-8B93-4CFB-B9FB-E0EC7CDAF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C38B1BD6-DBF9-4D50-91FA-5DFD843A3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94C0B-2309-4C9A-8F86-1364DA10AF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4B7DA-D8FC-4E9E-B6E3-5C5898797CE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8A90B-B5EA-4DD1-A45B-CEC192E454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0E910-4A63-4A01-A7C7-53486F1468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B17B-8EC1-4767-93FF-1D3F53E6EB8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B3645-2A39-4B45-8A70-8379DF98D0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8CA50-FD3D-44AE-9013-2AAD199A10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94488CD4-49AF-43B9-BEC1-A4886FC18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CFABBEAA-E2DB-4D78-BD45-F446643A7D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C878C0A7-166A-46D8-A6DB-BDA308FD8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2CAE0376-3C00-47D6-BB09-C89DCA72A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9F34AE7F-254F-4DD7-BEFF-6C5606A92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DEE5B989-94B9-462F-8AEF-AC3E757688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l">
              <a:defRPr sz="1800"/>
            </a:lvl1pPr>
          </a:lstStyle>
          <a:p>
            <a:pPr>
              <a:defRPr/>
            </a:pPr>
            <a:fld id="{F8FB536B-923E-4B61-BFC8-A29F68E1B9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2036205C-DCB1-4B84-BED2-0B6C5398CF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Box 6"/>
          <p:cNvSpPr txBox="1">
            <a:spLocks noChangeArrowheads="1"/>
          </p:cNvSpPr>
          <p:nvPr userDrawn="1"/>
        </p:nvSpPr>
        <p:spPr bwMode="auto">
          <a:xfrm>
            <a:off x="2627313" y="6308725"/>
            <a:ext cx="309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>
              <a:latin typeface="Arial" charset="0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64" r:id="rId12"/>
    <p:sldLayoutId id="2147483663" r:id="rId13"/>
    <p:sldLayoutId id="2147483662" r:id="rId14"/>
    <p:sldLayoutId id="2147483661" r:id="rId15"/>
    <p:sldLayoutId id="2147483660" r:id="rId16"/>
    <p:sldLayoutId id="2147483659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 txBox="1">
            <a:spLocks noGrp="1" noChangeArrowheads="1"/>
          </p:cNvSpPr>
          <p:nvPr/>
        </p:nvSpPr>
        <p:spPr bwMode="auto">
          <a:xfrm>
            <a:off x="6516688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330D5F0-55ED-49FD-87D1-48DBBCC32DD8}" type="slidenum">
              <a:rPr lang="en-GB" sz="1400">
                <a:latin typeface="Arial" charset="0"/>
              </a:rPr>
              <a:pPr algn="r"/>
              <a:t>1</a:t>
            </a:fld>
            <a:endParaRPr lang="en-GB" sz="1400">
              <a:latin typeface="Arial" charset="0"/>
            </a:endParaRPr>
          </a:p>
        </p:txBody>
      </p:sp>
      <p:sp>
        <p:nvSpPr>
          <p:cNvPr id="21507" name="Title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3987" cy="2116137"/>
          </a:xfrm>
        </p:spPr>
        <p:txBody>
          <a:bodyPr/>
          <a:lstStyle/>
          <a:p>
            <a:pPr eaLnBrk="1" hangingPunct="1"/>
            <a:r>
              <a:rPr lang="en-GB" sz="3900" b="1" smtClean="0"/>
              <a:t>FUNDAMENTALS OF COMPUTING</a:t>
            </a:r>
            <a:r>
              <a:rPr lang="en-GB" sz="4500" b="1" smtClean="0"/>
              <a:t/>
            </a:r>
            <a:br>
              <a:rPr lang="en-GB" sz="4500" b="1" smtClean="0"/>
            </a:br>
            <a:r>
              <a:rPr lang="en-GB" sz="3200" b="1" smtClean="0"/>
              <a:t>INTRODUCTION TO PROGRAMMING</a:t>
            </a:r>
            <a:endParaRPr lang="en-US" sz="3200" smtClean="0"/>
          </a:p>
        </p:txBody>
      </p:sp>
      <p:sp>
        <p:nvSpPr>
          <p:cNvPr id="21508" name="Subtitle 2"/>
          <p:cNvSpPr>
            <a:spLocks noGrp="1"/>
          </p:cNvSpPr>
          <p:nvPr>
            <p:ph type="subTitle" idx="1"/>
          </p:nvPr>
        </p:nvSpPr>
        <p:spPr>
          <a:xfrm>
            <a:off x="1414463" y="3889375"/>
            <a:ext cx="6400800" cy="1752600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Session 12</a:t>
            </a: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Using lists and combo boxes</a:t>
            </a: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ModuleChoices</a:t>
            </a:r>
            <a:r>
              <a:rPr lang="en-GB" smtClean="0"/>
              <a:t> problem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4813971"/>
          </a:xfrm>
        </p:spPr>
        <p:txBody>
          <a:bodyPr/>
          <a:lstStyle/>
          <a:p>
            <a:pPr marL="0" indent="0">
              <a:buNone/>
            </a:pPr>
            <a:r>
              <a:rPr lang="en-GB" sz="2800" smtClean="0">
                <a:latin typeface="Calibri" pitchFamily="34" charset="0"/>
                <a:cs typeface="Calibri" pitchFamily="34" charset="0"/>
              </a:rPr>
              <a:t>Students at the university can choose four Level 1 modules from a list of eight available. A program to register their choices must allow them to:</a:t>
            </a:r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View the available modules, which are</a:t>
            </a:r>
            <a:r>
              <a:rPr lang="en-GB" sz="2400" smtClean="0"/>
              <a:t> are:</a:t>
            </a:r>
          </a:p>
          <a:p>
            <a:pPr marL="1073150" lvl="2" indent="-395288">
              <a:buNone/>
            </a:pPr>
            <a:r>
              <a:rPr lang="en-GB" sz="2000" smtClean="0">
                <a:latin typeface="Courier New" pitchFamily="49" charset="0"/>
                <a:cs typeface="Courier New" pitchFamily="49" charset="0"/>
              </a:rPr>
              <a:t>CET101,CSE103,INF112,CSE102,</a:t>
            </a:r>
          </a:p>
          <a:p>
            <a:pPr marL="1073150" lvl="2" indent="-395288">
              <a:buNone/>
            </a:pPr>
            <a:r>
              <a:rPr lang="en-GB" sz="2000" smtClean="0">
                <a:latin typeface="Courier New" pitchFamily="49" charset="0"/>
                <a:cs typeface="Courier New" pitchFamily="49" charset="0"/>
              </a:rPr>
              <a:t>IHF107,CET105,DAT103,CSE105</a:t>
            </a:r>
            <a:endParaRPr lang="en-GB" sz="2000" smtClean="0"/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Select no more than four modules(no duplicates allowed)</a:t>
            </a:r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Amend their selection if they want</a:t>
            </a:r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Save their module choices to a file</a:t>
            </a:r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Re-load the file if it exists </a:t>
            </a:r>
          </a:p>
          <a:p>
            <a:pPr marL="763588" lvl="1" indent="-363538"/>
            <a:r>
              <a:rPr lang="en-GB" sz="2400" smtClean="0">
                <a:latin typeface="Calibri" pitchFamily="34" charset="0"/>
                <a:cs typeface="Calibri" pitchFamily="34" charset="0"/>
              </a:rPr>
              <a:t>View, amend and re-save the file at any time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ModuleChoices.sln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ModuleChoices </a:t>
            </a:r>
            <a:r>
              <a:rPr lang="en-GB" smtClean="0"/>
              <a:t>form design</a:t>
            </a:r>
            <a:endParaRPr lang="en-GB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21614" cy="4235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1700808"/>
            <a:ext cx="108012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Label</a:t>
            </a: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51520" y="4293096"/>
            <a:ext cx="1512168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Combo box</a:t>
            </a:r>
          </a:p>
          <a:p>
            <a:r>
              <a:rPr lang="en-GB" smtClean="0"/>
              <a:t>(drop-down list style)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7380312" y="2060848"/>
            <a:ext cx="151216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List box</a:t>
            </a:r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380312" y="3645024"/>
            <a:ext cx="115212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Button</a:t>
            </a:r>
            <a:endParaRPr lang="en-GB"/>
          </a:p>
        </p:txBody>
      </p:sp>
      <p:cxnSp>
        <p:nvCxnSpPr>
          <p:cNvPr id="13" name="Straight Arrow Connector 12"/>
          <p:cNvCxnSpPr>
            <a:stCxn id="8" idx="3"/>
          </p:cNvCxnSpPr>
          <p:nvPr/>
        </p:nvCxnSpPr>
        <p:spPr>
          <a:xfrm>
            <a:off x="1691680" y="1885474"/>
            <a:ext cx="2880320" cy="3913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</p:cNvCxnSpPr>
          <p:nvPr/>
        </p:nvCxnSpPr>
        <p:spPr>
          <a:xfrm>
            <a:off x="1691680" y="1885474"/>
            <a:ext cx="936104" cy="3913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3"/>
          </p:cNvCxnSpPr>
          <p:nvPr/>
        </p:nvCxnSpPr>
        <p:spPr>
          <a:xfrm>
            <a:off x="1691680" y="1885474"/>
            <a:ext cx="720080" cy="967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</p:cNvCxnSpPr>
          <p:nvPr/>
        </p:nvCxnSpPr>
        <p:spPr>
          <a:xfrm flipV="1">
            <a:off x="1763688" y="3717032"/>
            <a:ext cx="576064" cy="10377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1"/>
          </p:cNvCxnSpPr>
          <p:nvPr/>
        </p:nvCxnSpPr>
        <p:spPr>
          <a:xfrm flipH="1">
            <a:off x="5652120" y="2245514"/>
            <a:ext cx="1728192" cy="46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1"/>
          </p:cNvCxnSpPr>
          <p:nvPr/>
        </p:nvCxnSpPr>
        <p:spPr>
          <a:xfrm flipH="1" flipV="1">
            <a:off x="7020272" y="3068960"/>
            <a:ext cx="360040" cy="7607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1" idx="1"/>
          </p:cNvCxnSpPr>
          <p:nvPr/>
        </p:nvCxnSpPr>
        <p:spPr>
          <a:xfrm flipH="1" flipV="1">
            <a:off x="6948264" y="3717032"/>
            <a:ext cx="432048" cy="1126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1" idx="1"/>
          </p:cNvCxnSpPr>
          <p:nvPr/>
        </p:nvCxnSpPr>
        <p:spPr>
          <a:xfrm flipH="1">
            <a:off x="6948264" y="3829690"/>
            <a:ext cx="432048" cy="46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1" idx="1"/>
          </p:cNvCxnSpPr>
          <p:nvPr/>
        </p:nvCxnSpPr>
        <p:spPr>
          <a:xfrm flipH="1">
            <a:off x="4860032" y="3829690"/>
            <a:ext cx="2520280" cy="6074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1" idx="1"/>
          </p:cNvCxnSpPr>
          <p:nvPr/>
        </p:nvCxnSpPr>
        <p:spPr>
          <a:xfrm flipH="1">
            <a:off x="7020272" y="3829690"/>
            <a:ext cx="360040" cy="11114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Slide Number Placeholder 3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7AB17B-8EC1-4767-93FF-1D3F53E6EB8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mtClean="0"/>
              <a:t>Properties table</a:t>
            </a:r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11560" y="1196752"/>
          <a:ext cx="8064897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800200"/>
                <a:gridCol w="453650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Name property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Other properties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Value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lblPrompt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Select up</a:t>
                      </a:r>
                      <a:r>
                        <a:rPr lang="en-GB" baseline="0" smtClean="0">
                          <a:solidFill>
                            <a:sysClr val="windowText" lastClr="000000"/>
                          </a:solidFill>
                        </a:rPr>
                        <a:t> to four modules from the list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lblAvailable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Available</a:t>
                      </a:r>
                      <a:r>
                        <a:rPr lang="en-GB" baseline="0" smtClean="0">
                          <a:solidFill>
                            <a:sysClr val="windowText" lastClr="000000"/>
                          </a:solidFill>
                        </a:rPr>
                        <a:t> modules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cboAvailable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lblSelected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Selected modules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lstSelected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btnSelect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Select Module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btnRemove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Enabled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False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Remove Module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btnSave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Enabled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False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Save List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btnClear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Enabled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False</a:t>
                      </a:r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Clear List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btnExit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solidFill>
                            <a:sysClr val="windowText" lastClr="000000"/>
                          </a:solidFill>
                        </a:rPr>
                        <a:t>Exit</a:t>
                      </a:r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7AB17B-8EC1-4767-93FF-1D3F53E6EB8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Program design - initialising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8313" y="1556791"/>
            <a:ext cx="8229600" cy="4597947"/>
          </a:xfrm>
        </p:spPr>
        <p:txBody>
          <a:bodyPr/>
          <a:lstStyle/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Form1_Load()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Create array and initialise with module codes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Initialise the combo box using the array data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If a data file exists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Initialise the list box using data read from data file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Enable other buttons</a:t>
            </a:r>
          </a:p>
          <a:p>
            <a:pPr>
              <a:buNone/>
            </a:pPr>
            <a:endParaRPr lang="en-GB" sz="800" smtClean="0"/>
          </a:p>
          <a:p>
            <a:pPr marL="263525" indent="-263525"/>
            <a:r>
              <a:rPr lang="en-GB" sz="2800" smtClean="0"/>
              <a:t>Combo and list boxes have an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Add()</a:t>
            </a:r>
            <a:r>
              <a:rPr lang="en-GB" sz="2800" smtClean="0">
                <a:cs typeface="Consolas" pitchFamily="49" charset="0"/>
              </a:rPr>
              <a:t> </a:t>
            </a:r>
            <a:r>
              <a:rPr lang="en-GB" sz="2800" smtClean="0"/>
              <a:t>method which will allow items to be added to the control. </a:t>
            </a:r>
          </a:p>
          <a:p>
            <a:pPr marL="263525" indent="-263525"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2400" smtClean="0">
                <a:latin typeface="Consolas" pitchFamily="49" charset="0"/>
                <a:cs typeface="Consolas" pitchFamily="49" charset="0"/>
              </a:rPr>
              <a:t>cboModules.Items.</a:t>
            </a:r>
            <a:r>
              <a:rPr lang="en-GB" sz="24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en-GB" sz="2400" smtClean="0">
                <a:latin typeface="Consolas" pitchFamily="49" charset="0"/>
                <a:cs typeface="Consolas" pitchFamily="49" charset="0"/>
              </a:rPr>
              <a:t>(&lt;item to be added&gt;);</a:t>
            </a: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263525" indent="-263525"/>
            <a:r>
              <a:rPr lang="en-GB" sz="2800" smtClean="0"/>
              <a:t>The best place to put initialisation code is in the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Form1_Load()</a:t>
            </a:r>
            <a:r>
              <a:rPr lang="en-GB" sz="2800" smtClean="0">
                <a:cs typeface="Consolas" pitchFamily="49" charset="0"/>
              </a:rPr>
              <a:t> </a:t>
            </a:r>
            <a:r>
              <a:rPr lang="en-GB" sz="2800" smtClean="0"/>
              <a:t>event handler</a:t>
            </a:r>
          </a:p>
          <a:p>
            <a:pPr>
              <a:buNone/>
            </a:pPr>
            <a:endParaRPr lang="en-GB" sz="24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Initialising (1) - the combo box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9552" y="1124744"/>
            <a:ext cx="828092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800" dirty="0" smtClean="0"/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Form1_Load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//initialise array of module codes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string[]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sModules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new string[] {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CET101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CSE103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                         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INF112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CSE102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                         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IHF107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CET105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                         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DAT103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", "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CSE105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 };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//initialise combo box from </a:t>
            </a:r>
            <a:r>
              <a:rPr lang="en-GB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sModules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array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for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sModules.Length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cboModules.Items.</a:t>
            </a:r>
            <a:r>
              <a:rPr lang="en-GB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sModules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]);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7AB17B-8EC1-4767-93FF-1D3F53E6EB8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539552" y="5517232"/>
            <a:ext cx="7876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array of module codes is used to </a:t>
            </a:r>
            <a:r>
              <a:rPr lang="en-US" sz="2400" dirty="0" err="1" smtClean="0"/>
              <a:t>initialise</a:t>
            </a:r>
            <a:r>
              <a:rPr lang="en-US" sz="2400" dirty="0" smtClean="0"/>
              <a:t> the combo box.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Initialising (2) - the list box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8313" y="1340768"/>
            <a:ext cx="8229600" cy="4968551"/>
          </a:xfrm>
        </p:spPr>
        <p:txBody>
          <a:bodyPr/>
          <a:lstStyle/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File.Exists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("MODULES.TXT")) 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//load data from file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using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new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("MODULES.TXT"))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while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sr.Peek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() != -1)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lstSelected.Items.</a:t>
            </a:r>
            <a:r>
              <a:rPr lang="en-GB" sz="1800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sr.ReadLine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());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}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}</a:t>
            </a:r>
          </a:p>
          <a:p>
            <a:pPr>
              <a:buNone/>
            </a:pP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   //enable the Remove, Save, Clear buttons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EnableButtons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pPr>
              <a:buNone/>
            </a:pP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18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0232" y="2492896"/>
            <a:ext cx="2339752" cy="1569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We need a while loop as we don’t know how many items in the file</a:t>
            </a:r>
            <a:endParaRPr lang="en-GB" sz="24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716016" y="2708920"/>
            <a:ext cx="19442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1560" y="544522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 smtClean="0">
                <a:cs typeface="Consolas" pitchFamily="49" charset="0"/>
              </a:rPr>
              <a:t>If a </a:t>
            </a:r>
            <a:r>
              <a:rPr lang="en-GB" sz="2400" dirty="0" smtClean="0">
                <a:cs typeface="Consolas" pitchFamily="49" charset="0"/>
              </a:rPr>
              <a:t>file </a:t>
            </a:r>
            <a:r>
              <a:rPr lang="en-GB" sz="2400" dirty="0" smtClean="0">
                <a:cs typeface="Consolas" pitchFamily="49" charset="0"/>
              </a:rPr>
              <a:t>exists, read in the </a:t>
            </a:r>
            <a:r>
              <a:rPr lang="en-GB" sz="2400" dirty="0" smtClean="0">
                <a:cs typeface="Consolas" pitchFamily="49" charset="0"/>
              </a:rPr>
              <a:t>previously chosen module </a:t>
            </a:r>
            <a:r>
              <a:rPr lang="en-GB" sz="2400" dirty="0" smtClean="0">
                <a:cs typeface="Consolas" pitchFamily="49" charset="0"/>
              </a:rPr>
              <a:t>codes to the list box, and enable the other </a:t>
            </a:r>
            <a:r>
              <a:rPr lang="en-GB" sz="2400" dirty="0" smtClean="0">
                <a:cs typeface="Consolas" pitchFamily="49" charset="0"/>
              </a:rPr>
              <a:t>buttons on the form</a:t>
            </a:r>
            <a:endParaRPr lang="en-GB" sz="2400" dirty="0" smtClean="0"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936104"/>
          </a:xfrm>
        </p:spPr>
        <p:txBody>
          <a:bodyPr/>
          <a:lstStyle/>
          <a:p>
            <a:r>
              <a:rPr lang="en-GB" smtClean="0"/>
              <a:t>Program design – selecting a module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268760"/>
            <a:ext cx="8229600" cy="4885979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We need to check for a number of error conditions which might crash the program or create inaccurate data</a:t>
            </a:r>
          </a:p>
          <a:p>
            <a:pPr>
              <a:buNone/>
            </a:pPr>
            <a:endParaRPr lang="en-GB" sz="9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btnSelect_Click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If user has 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not selected a module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in the combo box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	 Display error message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Else if the list box 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already contains that module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Display error message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Else if the list box already 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has four modules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Display error message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Add the item from the combo box to the list box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Enable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the other buttons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Checking for error conditions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2" y="1412777"/>
            <a:ext cx="8352159" cy="4741962"/>
          </a:xfrm>
        </p:spPr>
        <p:txBody>
          <a:bodyPr/>
          <a:lstStyle/>
          <a:p>
            <a:r>
              <a:rPr lang="en-GB" sz="2800" smtClean="0"/>
              <a:t>To check if there is no item selected in the combo box</a:t>
            </a:r>
          </a:p>
          <a:p>
            <a:pPr>
              <a:buNone/>
            </a:pPr>
            <a:r>
              <a:rPr lang="en-GB" sz="2400" smtClean="0"/>
              <a:t>   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if (cboModules.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SelectedIndex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 == -1)</a:t>
            </a:r>
          </a:p>
          <a:p>
            <a:pPr>
              <a:buNone/>
            </a:pPr>
            <a:endParaRPr lang="en-GB" sz="2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2800" smtClean="0"/>
              <a:t> To check if the list box already contains the item chosen in the combo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(lstSelected.Items.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Contains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(cboModules.Text))</a:t>
            </a:r>
          </a:p>
          <a:p>
            <a:pPr>
              <a:buNone/>
            </a:pP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2800" smtClean="0"/>
              <a:t>To count the number of items in the list box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if (lstSelected.Items.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Count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 &gt; 3)</a:t>
            </a:r>
            <a:endParaRPr lang="en-GB" sz="1800" smtClean="0">
              <a:latin typeface="Consolas" pitchFamily="49" charset="0"/>
              <a:cs typeface="Consolas" pitchFamily="49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1052736"/>
            <a:ext cx="87484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btnSelect_Click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if (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cboModules.SelectedIndex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== -1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)  </a:t>
            </a:r>
            <a:r>
              <a:rPr lang="en-GB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//possible error</a:t>
            </a:r>
            <a:endParaRPr lang="en-GB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  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MessageBox.Show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("First select a module");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}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else if (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lstSelected.Items.Contains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cboModules.Text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)) </a:t>
            </a:r>
            <a:r>
              <a:rPr lang="en-GB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//possible error</a:t>
            </a:r>
            <a:endParaRPr lang="en-GB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  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MessageBox.Show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("This module already in the list");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else if (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lstSelected.Items.Count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&gt; 3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GB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//possible error</a:t>
            </a:r>
            <a:endParaRPr lang="en-GB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  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MessageBox.Show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("Maximum of four modules allowed.");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else  </a:t>
            </a:r>
            <a:r>
              <a:rPr lang="en-GB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//OK to add </a:t>
            </a:r>
            <a:r>
              <a:rPr lang="en-GB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the module to the selected list box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lstSelected.Items.Add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cboModules.Text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EnableButtons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GB" smtClean="0"/>
              <a:t>Selecting a module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DADA6C4-DC42-4FB3-9AD5-2BE4DB5A9805}" type="slidenum">
              <a:rPr lang="en-GB" sz="1400">
                <a:latin typeface="Arial" charset="0"/>
              </a:rPr>
              <a:pPr algn="r"/>
              <a:t>2</a:t>
            </a:fld>
            <a:endParaRPr lang="en-GB" sz="1400">
              <a:latin typeface="Arial" charset="0"/>
            </a:endParaRPr>
          </a:p>
        </p:txBody>
      </p:sp>
      <p:sp>
        <p:nvSpPr>
          <p:cNvPr id="23556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4D4F1DD-968C-4E5A-9C2A-161B7E4B5F4E}" type="slidenum">
              <a:rPr lang="en-GB" sz="1400">
                <a:latin typeface="Arial" charset="0"/>
              </a:rPr>
              <a:pPr algn="r"/>
              <a:t>2</a:t>
            </a:fld>
            <a:endParaRPr lang="en-GB" sz="1400">
              <a:latin typeface="Arial" charset="0"/>
            </a:endParaRPr>
          </a:p>
        </p:txBody>
      </p:sp>
      <p:sp>
        <p:nvSpPr>
          <p:cNvPr id="23557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23558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E535D80-3E4D-49E6-82F0-1607FE16A710}" type="slidenum">
              <a:rPr lang="en-GB" sz="1400">
                <a:latin typeface="Arial" charset="0"/>
              </a:rPr>
              <a:pPr algn="r"/>
              <a:t>2</a:t>
            </a:fld>
            <a:endParaRPr lang="en-GB" sz="1400">
              <a:latin typeface="Arial" charset="0"/>
            </a:endParaRPr>
          </a:p>
        </p:txBody>
      </p:sp>
      <p:sp>
        <p:nvSpPr>
          <p:cNvPr id="23559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23560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DD7BA75-885F-44FF-BA59-29CE970DA020}" type="slidenum">
              <a:rPr lang="en-GB" sz="1400">
                <a:latin typeface="Arial" charset="0"/>
              </a:rPr>
              <a:pPr algn="r"/>
              <a:t>2</a:t>
            </a:fld>
            <a:endParaRPr lang="en-GB" sz="1400">
              <a:latin typeface="Arial" charset="0"/>
            </a:endParaRPr>
          </a:p>
        </p:txBody>
      </p:sp>
      <p:sp>
        <p:nvSpPr>
          <p:cNvPr id="2356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smtClean="0"/>
              <a:t>Objectives</a:t>
            </a:r>
            <a:endParaRPr lang="en-US" smtClean="0"/>
          </a:p>
        </p:txBody>
      </p:sp>
      <p:sp>
        <p:nvSpPr>
          <p:cNvPr id="23562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4813300"/>
          </a:xfrm>
        </p:spPr>
        <p:txBody>
          <a:bodyPr/>
          <a:lstStyle/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Add list and combo boxes to a program</a:t>
            </a:r>
          </a:p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Use properties and methods of the Items collection</a:t>
            </a:r>
          </a:p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Fill a list/combo box</a:t>
            </a:r>
          </a:p>
          <a:p>
            <a:pPr lvl="1">
              <a:lnSpc>
                <a:spcPct val="80000"/>
              </a:lnSpc>
            </a:pPr>
            <a:r>
              <a:rPr lang="en-GB" sz="2000" smtClean="0"/>
              <a:t>Using </a:t>
            </a:r>
            <a:r>
              <a:rPr lang="en-GB" sz="2000" dirty="0" smtClean="0"/>
              <a:t>the </a:t>
            </a:r>
            <a:r>
              <a:rPr lang="en-GB" sz="2000" smtClean="0"/>
              <a:t>Add method </a:t>
            </a:r>
            <a:r>
              <a:rPr lang="en-GB" sz="2000" dirty="0" smtClean="0"/>
              <a:t>at run time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/>
              <a:t>From an array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/>
              <a:t>From a data file</a:t>
            </a:r>
          </a:p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Use properties and methods of list/combo boxes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/>
              <a:t>Contains, </a:t>
            </a:r>
            <a:r>
              <a:rPr lang="en-GB" sz="2000" dirty="0" err="1" smtClean="0"/>
              <a:t>SelectedIndex</a:t>
            </a:r>
            <a:r>
              <a:rPr lang="en-GB" sz="2000" dirty="0" smtClean="0"/>
              <a:t>, Count properties</a:t>
            </a:r>
          </a:p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Remove items from list/combo boxes </a:t>
            </a:r>
          </a:p>
          <a:p>
            <a:pPr lvl="1">
              <a:lnSpc>
                <a:spcPct val="80000"/>
              </a:lnSpc>
            </a:pPr>
            <a:r>
              <a:rPr lang="en-GB" sz="2000" smtClean="0"/>
              <a:t>Using RemoveAt </a:t>
            </a:r>
            <a:r>
              <a:rPr lang="en-GB" sz="2000" dirty="0" smtClean="0"/>
              <a:t>and Clear methods</a:t>
            </a:r>
          </a:p>
          <a:p>
            <a:pPr marL="355600" indent="-355600">
              <a:lnSpc>
                <a:spcPct val="80000"/>
              </a:lnSpc>
            </a:pPr>
            <a:r>
              <a:rPr lang="en-GB" sz="2400" dirty="0" smtClean="0"/>
              <a:t>Save the contents of a list/combo box to a text file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954360"/>
          </a:xfrm>
        </p:spPr>
        <p:txBody>
          <a:bodyPr/>
          <a:lstStyle/>
          <a:p>
            <a:r>
              <a:rPr lang="en-GB" smtClean="0"/>
              <a:t>Program design – removing a module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777"/>
            <a:ext cx="8229600" cy="4741962"/>
          </a:xfrm>
        </p:spPr>
        <p:txBody>
          <a:bodyPr/>
          <a:lstStyle/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btnSelect_Click()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user has </a:t>
            </a:r>
            <a:r>
              <a:rPr lang="en-GB" sz="20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not selected a module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in the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	 Display error message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z="20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Remove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 the selected module from the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the list box is now empty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Disable the other buttons</a:t>
            </a:r>
            <a:endParaRPr lang="en-GB" sz="24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2400" smtClean="0"/>
          </a:p>
          <a:p>
            <a:pPr>
              <a:buNone/>
            </a:pPr>
            <a:r>
              <a:rPr lang="en-GB" sz="2800" smtClean="0"/>
              <a:t>To remove a selected item from a list or combo box: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lstSelected.Items.</a:t>
            </a:r>
            <a:r>
              <a:rPr lang="en-GB" sz="20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RemoveAt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(lstSelected.</a:t>
            </a:r>
            <a:r>
              <a:rPr lang="en-GB" sz="20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SelectedIndex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Removing a module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7544" y="1196752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btnRemove_Click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//if no module chosen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if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lstSelected.SelectedIndex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== -1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)</a:t>
            </a:r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MessageBox.Show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("Select module to be removed");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   //remove module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lstSelected.Items.RemoveAt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lstSelected.SelectedIndex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//if selected modules list is now empty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if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lstSelected.Items.Count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== 0)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DisableButtons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Saving the list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23528" y="1268760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private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btnSave_Click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using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sw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new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("MODULES.TXT"))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for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lstSelected.Items.</a:t>
            </a:r>
            <a:r>
              <a:rPr lang="en-GB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Count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                              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sw.WriteLine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lstSelected.Items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]);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MessageBox.Show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("Data file created");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2400" dirty="0" smtClean="0">
                <a:cs typeface="Consolas" pitchFamily="49" charset="0"/>
              </a:rPr>
              <a:t>Saving the list box contents to a data file is quite simple. The Count</a:t>
            </a:r>
            <a:r>
              <a:rPr lang="en-GB" sz="2400" b="1" dirty="0" smtClean="0">
                <a:cs typeface="Consolas" pitchFamily="49" charset="0"/>
              </a:rPr>
              <a:t> </a:t>
            </a:r>
            <a:r>
              <a:rPr lang="en-GB" sz="2400" dirty="0" smtClean="0">
                <a:cs typeface="Consolas" pitchFamily="49" charset="0"/>
              </a:rPr>
              <a:t>property of the list box tells us how many </a:t>
            </a:r>
            <a:r>
              <a:rPr lang="en-GB" sz="2400" dirty="0" smtClean="0">
                <a:cs typeface="Consolas" pitchFamily="49" charset="0"/>
              </a:rPr>
              <a:t>items </a:t>
            </a:r>
            <a:r>
              <a:rPr lang="en-GB" sz="2400" dirty="0" smtClean="0">
                <a:cs typeface="Consolas" pitchFamily="49" charset="0"/>
              </a:rPr>
              <a:t>to write, so we can use it within a 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for</a:t>
            </a:r>
            <a:r>
              <a:rPr lang="en-GB" sz="2400" dirty="0" smtClean="0">
                <a:cs typeface="Consolas" pitchFamily="49" charset="0"/>
              </a:rPr>
              <a:t> </a:t>
            </a:r>
            <a:r>
              <a:rPr lang="en-GB" sz="2400" dirty="0" smtClean="0">
                <a:cs typeface="Consolas" pitchFamily="49" charset="0"/>
              </a:rPr>
              <a:t>loop.</a:t>
            </a:r>
            <a:endParaRPr lang="en-GB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2CAE0376-3C00-47D6-BB09-C89DCA72A730}" type="slidenum">
              <a:rPr lang="en-US" sz="1400" smtClean="0"/>
              <a:pPr algn="r">
                <a:defRPr/>
              </a:pPr>
              <a:t>22</a:t>
            </a:fld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Clearing the list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95536" y="1720840"/>
            <a:ext cx="820891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private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btnClearList_Click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lstSelected.Items.</a:t>
            </a:r>
            <a:r>
              <a:rPr lang="en-GB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Clear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2400" dirty="0" smtClean="0">
                <a:cs typeface="Consolas" pitchFamily="49" charset="0"/>
              </a:rPr>
              <a:t>To remove all items from a list or combo box, the 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Clear()</a:t>
            </a:r>
            <a:r>
              <a:rPr lang="en-GB" sz="2400" dirty="0" smtClean="0">
                <a:cs typeface="Consolas" pitchFamily="49" charset="0"/>
              </a:rPr>
              <a:t> method is </a:t>
            </a:r>
            <a:r>
              <a:rPr lang="en-GB" sz="2400" dirty="0" smtClean="0">
                <a:cs typeface="Consolas" pitchFamily="49" charset="0"/>
              </a:rPr>
              <a:t>used.</a:t>
            </a:r>
            <a:endParaRPr lang="en-GB" sz="2400" dirty="0" smtClean="0">
              <a:cs typeface="Consolas" pitchFamily="49" charset="0"/>
            </a:endParaRP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2" y="6309320"/>
            <a:ext cx="2133600" cy="365125"/>
          </a:xfrm>
        </p:spPr>
        <p:txBody>
          <a:bodyPr/>
          <a:lstStyle/>
          <a:p>
            <a:pPr algn="r">
              <a:defRPr/>
            </a:pPr>
            <a:fld id="{2CAE0376-3C00-47D6-BB09-C89DCA72A730}" type="slidenum">
              <a:rPr lang="en-US" sz="1400" smtClean="0"/>
              <a:pPr algn="r"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Enabling/disabling the buttons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95536" y="1340768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private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EnableButtons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btnRemove.Enabled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btnClearList.Enabled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btnSaveList.Enabled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DisableButtons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btnRemove.Enabled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btnClearList.Enabled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btnSaveList.Enabled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2400" dirty="0" smtClean="0">
                <a:cs typeface="Consolas" pitchFamily="49" charset="0"/>
              </a:rPr>
              <a:t>At different points in the program, we want the other buttons to be enabled or disabled, so it is useful to create functions which can be called when </a:t>
            </a:r>
            <a:r>
              <a:rPr lang="en-GB" sz="2400" dirty="0" smtClean="0">
                <a:cs typeface="Consolas" pitchFamily="49" charset="0"/>
              </a:rPr>
              <a:t>needed</a:t>
            </a:r>
            <a:r>
              <a:rPr lang="en-GB" sz="2400" dirty="0" smtClean="0">
                <a:cs typeface="Consolas" pitchFamily="49" charset="0"/>
              </a:rPr>
              <a:t>.</a:t>
            </a:r>
            <a:endParaRPr lang="en-GB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7AB17B-8EC1-4767-93FF-1D3F53E6EB83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56325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en-GB" sz="1400">
              <a:latin typeface="Arial" charset="0"/>
            </a:endParaRPr>
          </a:p>
        </p:txBody>
      </p:sp>
      <p:sp>
        <p:nvSpPr>
          <p:cNvPr id="56326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56328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5632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GB" smtClean="0"/>
              <a:t>Summary</a:t>
            </a:r>
          </a:p>
        </p:txBody>
      </p:sp>
      <p:sp>
        <p:nvSpPr>
          <p:cNvPr id="56330" name="Rectangle 3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229600" cy="442535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 smtClean="0"/>
              <a:t>List and combo boxes share many attributes, but have some different style features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A list or combo box can be filled in different ways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The Items collection has a number of useful properties and methods for manipulating list and combo boxes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List/combo box contents can be saved to a data file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smtClean="0"/>
              <a:t>ModuleChoices</a:t>
            </a:r>
            <a:endParaRPr lang="en-GB" i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Full program listing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332656"/>
            <a:ext cx="8424936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 </a:t>
            </a:r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Form1_Load(object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//initialise array of module codes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string[] sModules = new string[] { "CET101", "CSE103", "INF112",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"CSE102", "IHF107", "CET105", "DAT103", "CSE105" };</a:t>
            </a:r>
          </a:p>
          <a:p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//load list box from sModules array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for (int iCount = 0; iCount &lt; sModules.Length; iCount++)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cboModules.Items.Add(sModules[iCount]);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(File.Exists("MODULES.TXT"))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//load previously chosen modules from data file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using (StreamReader sr = new StreamReader("MODULES.TXT"))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while (sr.Peek() != -1)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lstSelected.Items.Add(sr.ReadLine());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//enable the remove, Save, Clear buttons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EnableButtons();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476672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btnSelect_Click(object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(cboModules.SelectedIndex == -1)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//no item selected in combo box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MessageBox.Show("First select a module");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else if (lstSelected.Items.Contains(cboModules.Text))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MessageBox.Show("This module already selected");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//check on number of modules allowed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else if (lstSelected.Items.Count &gt; 3)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MessageBox.Show("Maximum of four modules allowed.");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lstSelected.Items.Add(cboModules.Text);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//add chosen module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EnableButtons();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//enable other buttons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335846"/>
            <a:ext cx="77768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btnRemove_Click(object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//if no module chosen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(lstSelected.SelectedIndex == -1)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MessageBox.Show("Select module to be removed");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   //remove module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lstSelected.Items.RemoveAt(lstSelected.SelectedIndex);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//if chosen modules list is now empty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(lstSelected.Items.Count == 0)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DisableButtons();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btnClearList_Click(object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lstSelected.Items.Clear();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C0D14C0-5713-473F-8437-0A1E80B97048}" type="slidenum">
              <a:rPr lang="en-GB" sz="1400">
                <a:latin typeface="Arial" charset="0"/>
              </a:rPr>
              <a:pPr algn="r"/>
              <a:t>3</a:t>
            </a:fld>
            <a:endParaRPr lang="en-GB" sz="1400">
              <a:latin typeface="Arial" charset="0"/>
            </a:endParaRPr>
          </a:p>
        </p:txBody>
      </p:sp>
      <p:sp>
        <p:nvSpPr>
          <p:cNvPr id="25604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256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List and combo boxes</a:t>
            </a:r>
          </a:p>
        </p:txBody>
      </p:sp>
      <p:sp>
        <p:nvSpPr>
          <p:cNvPr id="25606" name="Rectangle 3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3888432" cy="46085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 smtClean="0"/>
              <a:t>Both allow you to </a:t>
            </a:r>
            <a:r>
              <a:rPr lang="en-GB" sz="2800" dirty="0" smtClean="0">
                <a:solidFill>
                  <a:srgbClr val="FF0000"/>
                </a:solidFill>
              </a:rPr>
              <a:t>display a list</a:t>
            </a:r>
            <a:r>
              <a:rPr lang="en-GB" sz="2800" dirty="0" smtClean="0"/>
              <a:t> from which the user can make a selection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They have very </a:t>
            </a:r>
            <a:r>
              <a:rPr lang="en-GB" sz="2800" dirty="0" smtClean="0">
                <a:solidFill>
                  <a:srgbClr val="800080"/>
                </a:solidFill>
              </a:rPr>
              <a:t>similar</a:t>
            </a:r>
            <a:r>
              <a:rPr lang="en-GB" sz="2800" dirty="0" smtClean="0"/>
              <a:t> properties and events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Both will automatically add a </a:t>
            </a:r>
            <a:r>
              <a:rPr lang="en-GB" sz="2800" dirty="0" smtClean="0">
                <a:solidFill>
                  <a:schemeClr val="hlink"/>
                </a:solidFill>
              </a:rPr>
              <a:t>scroll bar</a:t>
            </a:r>
            <a:r>
              <a:rPr lang="en-GB" sz="2800" dirty="0" smtClean="0"/>
              <a:t> if the box is too small to display all items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72816"/>
            <a:ext cx="409715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394692"/>
            <a:ext cx="799288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btnSave_Click(object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//write chosen modules to file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using (StreamWriter sw = new StreamWriter("MODULES.TXT"))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for (int iIndex = 0; iIndex &lt; lstSelected.Items.Count; iIndex++)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sw.WriteLine(lstSelected.Items[iIndex]);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MessageBox.Show("Data file created");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btnExit_Click(object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Application.Exit();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btnExit_Click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(object sender,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Application.Exit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EnableButtons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btnRemove.Enabled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btnClearList.Enabled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btnSaveList.Enabled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true;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private void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DisableButtons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btnRemove.Enabled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btnClearList.Enabled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1600" dirty="0" err="1" smtClean="0">
                <a:latin typeface="Consolas" pitchFamily="49" charset="0"/>
                <a:cs typeface="Consolas" pitchFamily="49" charset="0"/>
              </a:rPr>
              <a:t>btnSaveList.Enabled</a:t>
            </a:r>
            <a:r>
              <a:rPr lang="en-GB" sz="1600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r>
              <a:rPr lang="en-GB" sz="16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box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776"/>
            <a:ext cx="8229600" cy="4741963"/>
          </a:xfrm>
        </p:spPr>
        <p:txBody>
          <a:bodyPr/>
          <a:lstStyle/>
          <a:p>
            <a:r>
              <a:rPr lang="en-US" sz="2800" dirty="0" smtClean="0"/>
              <a:t>Initial values can be provided to the list box in a number of ways:</a:t>
            </a:r>
          </a:p>
          <a:p>
            <a:pPr lvl="1"/>
            <a:r>
              <a:rPr lang="en-US" sz="2400" dirty="0" smtClean="0"/>
              <a:t>Using Items property at design time</a:t>
            </a:r>
          </a:p>
          <a:p>
            <a:pPr lvl="1"/>
            <a:r>
              <a:rPr lang="en-US" sz="2400" dirty="0" smtClean="0"/>
              <a:t>Using Add() method in code</a:t>
            </a:r>
          </a:p>
          <a:p>
            <a:r>
              <a:rPr lang="en-US" sz="2800" dirty="0" smtClean="0"/>
              <a:t>Data for a list box can be provided:</a:t>
            </a:r>
          </a:p>
          <a:p>
            <a:pPr lvl="1"/>
            <a:r>
              <a:rPr lang="en-US" sz="2400" dirty="0" smtClean="0"/>
              <a:t>from a data file</a:t>
            </a:r>
          </a:p>
          <a:p>
            <a:pPr lvl="1"/>
            <a:r>
              <a:rPr lang="en-US" sz="2400" dirty="0" smtClean="0"/>
              <a:t>hard coded in program (using an array or set of Add statements)</a:t>
            </a:r>
          </a:p>
          <a:p>
            <a:r>
              <a:rPr lang="en-US" sz="2800" dirty="0" smtClean="0"/>
              <a:t>The </a:t>
            </a:r>
            <a:r>
              <a:rPr lang="en-US" sz="2800" dirty="0" err="1" smtClean="0"/>
              <a:t>Form1_Load</a:t>
            </a:r>
            <a:r>
              <a:rPr lang="en-US" sz="2800" dirty="0" smtClean="0"/>
              <a:t>() event handler is a good place to put </a:t>
            </a:r>
            <a:r>
              <a:rPr lang="en-US" sz="2800" dirty="0" err="1" smtClean="0"/>
              <a:t>initialisation</a:t>
            </a:r>
            <a:r>
              <a:rPr lang="en-US" sz="2800" dirty="0" smtClean="0"/>
              <a:t> statements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759DA5B-1CD9-4E3E-AE0E-94D2D3A65B34}" type="slidenum">
              <a:rPr lang="en-GB" sz="1400">
                <a:latin typeface="Arial" charset="0"/>
              </a:rPr>
              <a:pPr algn="r"/>
              <a:t>5</a:t>
            </a:fld>
            <a:endParaRPr lang="en-GB" sz="1400">
              <a:latin typeface="Arial" charset="0"/>
            </a:endParaRPr>
          </a:p>
        </p:txBody>
      </p:sp>
      <p:sp>
        <p:nvSpPr>
          <p:cNvPr id="26628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2662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dirty="0" smtClean="0"/>
              <a:t>The Items collection</a:t>
            </a:r>
          </a:p>
        </p:txBody>
      </p:sp>
      <p:sp>
        <p:nvSpPr>
          <p:cNvPr id="26630" name="Rectangle 3"/>
          <p:cNvSpPr>
            <a:spLocks noGrp="1"/>
          </p:cNvSpPr>
          <p:nvPr>
            <p:ph type="body" idx="1"/>
          </p:nvPr>
        </p:nvSpPr>
        <p:spPr>
          <a:xfrm>
            <a:off x="468313" y="1196752"/>
            <a:ext cx="8229600" cy="5040560"/>
          </a:xfrm>
        </p:spPr>
        <p:txBody>
          <a:bodyPr/>
          <a:lstStyle/>
          <a:p>
            <a:r>
              <a:rPr lang="en-GB" sz="2800" dirty="0" smtClean="0"/>
              <a:t>The list of items </a:t>
            </a:r>
            <a:r>
              <a:rPr lang="en-GB" sz="2800" dirty="0" smtClean="0"/>
              <a:t>in </a:t>
            </a:r>
            <a:r>
              <a:rPr lang="en-GB" sz="2800" dirty="0" smtClean="0"/>
              <a:t>a list or combo box is </a:t>
            </a:r>
            <a:r>
              <a:rPr lang="en-GB" sz="2800" dirty="0" smtClean="0"/>
              <a:t>called a </a:t>
            </a:r>
            <a:r>
              <a:rPr lang="en-GB" sz="2800" b="1" dirty="0" smtClean="0"/>
              <a:t>collection</a:t>
            </a:r>
            <a:endParaRPr lang="en-GB" sz="2800" dirty="0" smtClean="0"/>
          </a:p>
          <a:p>
            <a:r>
              <a:rPr lang="en-GB" sz="2800" dirty="0" smtClean="0"/>
              <a:t>V</a:t>
            </a:r>
            <a:r>
              <a:rPr lang="en-GB" sz="2800" dirty="0" smtClean="0"/>
              <a:t>arious properties </a:t>
            </a:r>
            <a:r>
              <a:rPr lang="en-GB" sz="2800" dirty="0" smtClean="0"/>
              <a:t>and methods </a:t>
            </a:r>
            <a:r>
              <a:rPr lang="en-GB" sz="2800" dirty="0" smtClean="0"/>
              <a:t>are used to access the collection:</a:t>
            </a:r>
          </a:p>
          <a:p>
            <a:pPr lvl="1"/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Count</a:t>
            </a:r>
            <a:r>
              <a:rPr lang="en-GB" sz="2400" dirty="0" smtClean="0"/>
              <a:t>  property - return a count of the number of items</a:t>
            </a:r>
          </a:p>
          <a:p>
            <a:pPr lvl="1"/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Add() </a:t>
            </a:r>
            <a:r>
              <a:rPr lang="en-GB" sz="2400" dirty="0" smtClean="0"/>
              <a:t>method -  add a data item to the list box</a:t>
            </a:r>
          </a:p>
          <a:p>
            <a:pPr lvl="1"/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Remove() </a:t>
            </a:r>
            <a:r>
              <a:rPr lang="en-GB" sz="2400" dirty="0" smtClean="0"/>
              <a:t>method - remove the selected item</a:t>
            </a:r>
          </a:p>
          <a:p>
            <a:pPr lvl="1"/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Clear()</a:t>
            </a:r>
            <a:r>
              <a:rPr lang="en-GB" sz="2400" b="1" dirty="0" smtClean="0"/>
              <a:t> </a:t>
            </a:r>
            <a:r>
              <a:rPr lang="en-GB" sz="2400" dirty="0" smtClean="0"/>
              <a:t>method - remove all items from the list box</a:t>
            </a:r>
            <a:endParaRPr lang="en-GB" sz="2400" dirty="0" smtClean="0"/>
          </a:p>
          <a:p>
            <a:r>
              <a:rPr lang="en-GB" sz="2800" dirty="0" smtClean="0"/>
              <a:t>You </a:t>
            </a:r>
            <a:r>
              <a:rPr lang="en-GB" sz="2800" dirty="0" smtClean="0"/>
              <a:t>can refer to the items in a collection by an </a:t>
            </a:r>
            <a:r>
              <a:rPr lang="en-GB" sz="2800" dirty="0" smtClean="0">
                <a:solidFill>
                  <a:srgbClr val="FF0000"/>
                </a:solidFill>
              </a:rPr>
              <a:t>index which is zero-based</a:t>
            </a:r>
            <a:r>
              <a:rPr lang="en-GB" sz="2800" dirty="0" smtClean="0"/>
              <a:t> (like an array)</a:t>
            </a:r>
            <a:endParaRPr lang="en-GB" sz="2800" dirty="0" smtClean="0">
              <a:solidFill>
                <a:srgbClr val="FF0000"/>
              </a:solidFill>
            </a:endParaRPr>
          </a:p>
          <a:p>
            <a:r>
              <a:rPr lang="en-GB" sz="2800" dirty="0" smtClean="0"/>
              <a:t>To refer to the first item, use </a:t>
            </a:r>
            <a:r>
              <a:rPr lang="en-GB" b="1" dirty="0" smtClean="0"/>
              <a:t>Items[0]</a:t>
            </a:r>
            <a:endParaRPr lang="en-GB" sz="3600" b="1" dirty="0" smtClean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A4A2DA8-5FC6-4BB7-8670-C548F629E986}" type="slidenum">
              <a:rPr lang="en-GB" sz="1400">
                <a:latin typeface="Arial" charset="0"/>
              </a:rPr>
              <a:pPr algn="r"/>
              <a:t>6</a:t>
            </a:fld>
            <a:endParaRPr lang="en-GB" sz="1400">
              <a:latin typeface="Arial" charset="0"/>
            </a:endParaRPr>
          </a:p>
        </p:txBody>
      </p:sp>
      <p:sp>
        <p:nvSpPr>
          <p:cNvPr id="70659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1400">
                <a:latin typeface="Arial" charset="0"/>
              </a:rPr>
              <a:t>CET101 Programming ~ Session 13</a:t>
            </a:r>
          </a:p>
        </p:txBody>
      </p:sp>
      <p:sp>
        <p:nvSpPr>
          <p:cNvPr id="70660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76D5786-2801-4532-BB3C-595AEDA7FC99}" type="slidenum">
              <a:rPr lang="en-GB" sz="1400">
                <a:latin typeface="Arial" charset="0"/>
              </a:rPr>
              <a:pPr algn="r"/>
              <a:t>6</a:t>
            </a:fld>
            <a:endParaRPr lang="en-GB" sz="1400">
              <a:latin typeface="Arial" charset="0"/>
            </a:endParaRPr>
          </a:p>
        </p:txBody>
      </p:sp>
      <p:sp>
        <p:nvSpPr>
          <p:cNvPr id="70661" name="Rectangle 8"/>
          <p:cNvSpPr txBox="1">
            <a:spLocks noGrp="1" noChangeArrowheads="1"/>
          </p:cNvSpPr>
          <p:nvPr/>
        </p:nvSpPr>
        <p:spPr bwMode="auto">
          <a:xfrm>
            <a:off x="2627313" y="6237288"/>
            <a:ext cx="3400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>
              <a:latin typeface="Arial" charset="0"/>
            </a:endParaRPr>
          </a:p>
        </p:txBody>
      </p:sp>
      <p:sp>
        <p:nvSpPr>
          <p:cNvPr id="7066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smtClean="0"/>
              <a:t>Using the list Index</a:t>
            </a:r>
          </a:p>
        </p:txBody>
      </p:sp>
      <p:sp>
        <p:nvSpPr>
          <p:cNvPr id="7066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68760"/>
            <a:ext cx="8362950" cy="4857403"/>
          </a:xfrm>
        </p:spPr>
        <p:txBody>
          <a:bodyPr/>
          <a:lstStyle/>
          <a:p>
            <a:r>
              <a:rPr lang="en-GB" sz="2800" dirty="0" smtClean="0"/>
              <a:t>When a project is running and the user selects an item from the list, the index number of that item is stored in the </a:t>
            </a:r>
            <a:r>
              <a:rPr lang="en-GB" sz="2800" b="1" dirty="0" err="1" smtClean="0"/>
              <a:t>SelectedIndex</a:t>
            </a:r>
            <a:r>
              <a:rPr lang="en-GB" sz="2800" b="1" dirty="0" smtClean="0"/>
              <a:t> </a:t>
            </a:r>
            <a:r>
              <a:rPr lang="en-GB" sz="2800" dirty="0" smtClean="0"/>
              <a:t>property of the list box</a:t>
            </a:r>
          </a:p>
          <a:p>
            <a:r>
              <a:rPr lang="en-GB" sz="2800" dirty="0" smtClean="0"/>
              <a:t>If no item is selected, </a:t>
            </a:r>
            <a:r>
              <a:rPr lang="en-GB" sz="2800" dirty="0" err="1" smtClean="0">
                <a:solidFill>
                  <a:schemeClr val="hlink"/>
                </a:solidFill>
              </a:rPr>
              <a:t>SelectedIndex</a:t>
            </a:r>
            <a:r>
              <a:rPr lang="en-GB" sz="2800" dirty="0" smtClean="0">
                <a:solidFill>
                  <a:schemeClr val="hlink"/>
                </a:solidFill>
              </a:rPr>
              <a:t> is set to -1</a:t>
            </a:r>
          </a:p>
          <a:p>
            <a:r>
              <a:rPr lang="en-GB" sz="2800" dirty="0" smtClean="0"/>
              <a:t>You can use </a:t>
            </a:r>
            <a:r>
              <a:rPr lang="en-GB" sz="2800" dirty="0" err="1" smtClean="0"/>
              <a:t>SelectedIndex</a:t>
            </a:r>
            <a:r>
              <a:rPr lang="en-GB" sz="2800" dirty="0" smtClean="0"/>
              <a:t> to select an item or deselect all items:</a:t>
            </a:r>
          </a:p>
          <a:p>
            <a:pPr>
              <a:buFont typeface="Arial" charset="0"/>
              <a:buNone/>
            </a:pPr>
            <a:r>
              <a:rPr lang="en-GB" sz="2000" b="1" dirty="0" smtClean="0">
                <a:latin typeface="Courier New" pitchFamily="49" charset="0"/>
              </a:rPr>
              <a:t>	</a:t>
            </a:r>
            <a:r>
              <a:rPr lang="en-GB" sz="2000" b="1" dirty="0" smtClean="0">
                <a:solidFill>
                  <a:srgbClr val="33CC33"/>
                </a:solidFill>
                <a:latin typeface="Courier New" pitchFamily="49" charset="0"/>
              </a:rPr>
              <a:t>//select 4</a:t>
            </a:r>
            <a:r>
              <a:rPr lang="en-GB" sz="2000" b="1" baseline="30000" dirty="0" smtClean="0">
                <a:solidFill>
                  <a:srgbClr val="33CC33"/>
                </a:solidFill>
                <a:latin typeface="Courier New" pitchFamily="49" charset="0"/>
              </a:rPr>
              <a:t>th</a:t>
            </a:r>
            <a:r>
              <a:rPr lang="en-GB" sz="2000" b="1" dirty="0" smtClean="0">
                <a:solidFill>
                  <a:srgbClr val="33CC33"/>
                </a:solidFill>
                <a:latin typeface="Courier New" pitchFamily="49" charset="0"/>
              </a:rPr>
              <a:t> item</a:t>
            </a:r>
          </a:p>
          <a:p>
            <a:pPr>
              <a:buFont typeface="Arial" charset="0"/>
              <a:buNone/>
            </a:pPr>
            <a:r>
              <a:rPr lang="en-GB" sz="2000" b="1" dirty="0" smtClean="0">
                <a:latin typeface="Courier New" pitchFamily="49" charset="0"/>
              </a:rPr>
              <a:t>	//</a:t>
            </a:r>
            <a:r>
              <a:rPr lang="en-GB" sz="2000" b="1" dirty="0" err="1" smtClean="0">
                <a:latin typeface="Courier New" pitchFamily="49" charset="0"/>
              </a:rPr>
              <a:t>lstDrinksMenu.</a:t>
            </a:r>
            <a:r>
              <a:rPr lang="en-GB" sz="2000" b="1" dirty="0" err="1" smtClean="0">
                <a:solidFill>
                  <a:srgbClr val="FF0000"/>
                </a:solidFill>
                <a:latin typeface="Courier New" pitchFamily="49" charset="0"/>
              </a:rPr>
              <a:t>SelectedIndex</a:t>
            </a:r>
            <a:r>
              <a:rPr lang="en-GB" sz="2000" b="1" dirty="0" smtClean="0">
                <a:latin typeface="Courier New" pitchFamily="49" charset="0"/>
              </a:rPr>
              <a:t> = 3;</a:t>
            </a:r>
          </a:p>
          <a:p>
            <a:pPr>
              <a:buFont typeface="Arial" charset="0"/>
              <a:buNone/>
            </a:pPr>
            <a:r>
              <a:rPr lang="en-GB" sz="2000" b="1" dirty="0" smtClean="0">
                <a:latin typeface="Courier New" pitchFamily="49" charset="0"/>
              </a:rPr>
              <a:t>	</a:t>
            </a:r>
            <a:r>
              <a:rPr lang="en-GB" sz="2000" b="1" dirty="0" smtClean="0">
                <a:solidFill>
                  <a:srgbClr val="33CC33"/>
                </a:solidFill>
                <a:latin typeface="Courier New" pitchFamily="49" charset="0"/>
              </a:rPr>
              <a:t>//deselect all items</a:t>
            </a:r>
          </a:p>
          <a:p>
            <a:pPr>
              <a:buFont typeface="Arial" charset="0"/>
              <a:buNone/>
            </a:pPr>
            <a:r>
              <a:rPr lang="en-GB" sz="2000" b="1" dirty="0" smtClean="0">
                <a:latin typeface="Courier New" pitchFamily="49" charset="0"/>
              </a:rPr>
              <a:t>	//</a:t>
            </a:r>
            <a:r>
              <a:rPr lang="en-GB" sz="2000" b="1" dirty="0" err="1" smtClean="0">
                <a:latin typeface="Courier New" pitchFamily="49" charset="0"/>
              </a:rPr>
              <a:t>lstDrinksMenu.Items.</a:t>
            </a:r>
            <a:r>
              <a:rPr lang="en-GB" sz="2000" b="1" dirty="0" err="1" smtClean="0">
                <a:solidFill>
                  <a:srgbClr val="FF0000"/>
                </a:solidFill>
                <a:latin typeface="Courier New" pitchFamily="49" charset="0"/>
              </a:rPr>
              <a:t>SelectedIndex</a:t>
            </a:r>
            <a:r>
              <a:rPr lang="en-GB" sz="2000" b="1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en-GB" sz="2000" b="1" dirty="0" smtClean="0">
                <a:latin typeface="Courier New" pitchFamily="49" charset="0"/>
              </a:rPr>
              <a:t>= -1;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en-US" dirty="0" smtClean="0"/>
              <a:t>Example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318027"/>
          </a:xfrm>
        </p:spPr>
        <p:txBody>
          <a:bodyPr/>
          <a:lstStyle/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//add items to list box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lstNames.Items.Add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("Jason");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lstNames.Items.Add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("Emma");</a:t>
            </a:r>
          </a:p>
          <a:p>
            <a:pPr>
              <a:buNone/>
            </a:pP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get a count of the number in the list box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iCount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lstNames.Items.Count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insert new name as first item in list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lstNames.Items.Insert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(0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, "Tom");</a:t>
            </a:r>
          </a:p>
          <a:p>
            <a:pPr>
              <a:buNone/>
            </a:pP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remove specific item 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lstNames.Items.Remove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("Emma");</a:t>
            </a:r>
          </a:p>
          <a:p>
            <a:pPr>
              <a:buNone/>
            </a:pP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select an item using its index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lstNames.SelectedIndex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= 1;</a:t>
            </a:r>
          </a:p>
          <a:p>
            <a:pPr>
              <a:buNone/>
            </a:pP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display currently selected item</a:t>
            </a:r>
          </a:p>
          <a:p>
            <a:pPr>
              <a:buNone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txtDisplay.Text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lstNames.SelectedItem.ToString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Combo box control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8313" y="1340769"/>
            <a:ext cx="8229600" cy="4813970"/>
          </a:xfrm>
        </p:spPr>
        <p:txBody>
          <a:bodyPr/>
          <a:lstStyle/>
          <a:p>
            <a:r>
              <a:rPr lang="en-US" dirty="0" smtClean="0"/>
              <a:t>This shares many of the properties and methods of the list box control.</a:t>
            </a:r>
          </a:p>
          <a:p>
            <a:r>
              <a:rPr lang="en-US" dirty="0" smtClean="0"/>
              <a:t>A combo box is essentially a list box with a text box attached.</a:t>
            </a:r>
          </a:p>
          <a:p>
            <a:r>
              <a:rPr lang="en-US" dirty="0" smtClean="0"/>
              <a:t>There are three styles of combo box available</a:t>
            </a:r>
          </a:p>
          <a:p>
            <a:r>
              <a:rPr lang="en-US" dirty="0" smtClean="0"/>
              <a:t>With the default style (</a:t>
            </a:r>
            <a:r>
              <a:rPr lang="en-US" dirty="0" err="1" smtClean="0"/>
              <a:t>DropDown</a:t>
            </a:r>
            <a:r>
              <a:rPr lang="en-US" dirty="0" smtClean="0"/>
              <a:t>), the user can either:</a:t>
            </a:r>
          </a:p>
          <a:p>
            <a:pPr lvl="1"/>
            <a:r>
              <a:rPr lang="en-US" dirty="0" smtClean="0"/>
              <a:t>select an item from the list, or</a:t>
            </a:r>
          </a:p>
          <a:p>
            <a:pPr lvl="1"/>
            <a:r>
              <a:rPr lang="en-US" dirty="0" smtClean="0"/>
              <a:t>type in a value to the text box part if they want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E4B7DA-D8FC-4E9E-B6E3-5C5898797CE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z="4000" dirty="0" smtClean="0"/>
              <a:t>Which </a:t>
            </a:r>
            <a:r>
              <a:rPr lang="en-GB" sz="4000" dirty="0" err="1" smtClean="0">
                <a:latin typeface="Courier New" pitchFamily="49" charset="0"/>
                <a:cs typeface="Courier New" pitchFamily="49" charset="0"/>
              </a:rPr>
              <a:t>ComboBox</a:t>
            </a:r>
            <a:r>
              <a:rPr lang="en-GB" sz="4000" dirty="0" smtClean="0"/>
              <a:t> </a:t>
            </a:r>
            <a:r>
              <a:rPr lang="en-GB" sz="4000" dirty="0" err="1" smtClean="0"/>
              <a:t>DropDownStyle</a:t>
            </a:r>
            <a:r>
              <a:rPr lang="en-GB" sz="4000" dirty="0" smtClean="0"/>
              <a:t>?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352159" cy="223224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2800" dirty="0" smtClean="0"/>
              <a:t>Simple – fixed size box with text box at top</a:t>
            </a:r>
          </a:p>
          <a:p>
            <a:pPr>
              <a:spcBef>
                <a:spcPts val="0"/>
              </a:spcBef>
            </a:pPr>
            <a:r>
              <a:rPr lang="en-GB" sz="2800" dirty="0" smtClean="0"/>
              <a:t>Drop Down – click arrow to open the combo box</a:t>
            </a:r>
          </a:p>
          <a:p>
            <a:pPr>
              <a:spcBef>
                <a:spcPts val="0"/>
              </a:spcBef>
            </a:pPr>
            <a:r>
              <a:rPr lang="en-GB" sz="2800" dirty="0" err="1" smtClean="0"/>
              <a:t>DropDownList</a:t>
            </a:r>
            <a:r>
              <a:rPr lang="en-GB" sz="2800" dirty="0" smtClean="0"/>
              <a:t> – click arrow to open combo box, but no text box, so user can only </a:t>
            </a:r>
            <a:r>
              <a:rPr lang="en-GB" sz="2800" dirty="0" smtClean="0"/>
              <a:t>choose from </a:t>
            </a:r>
            <a:r>
              <a:rPr lang="en-GB" sz="2800" dirty="0" smtClean="0"/>
              <a:t>existing </a:t>
            </a:r>
            <a:r>
              <a:rPr lang="en-GB" sz="2800" dirty="0" smtClean="0"/>
              <a:t>list</a:t>
            </a:r>
            <a:r>
              <a:rPr lang="en-GB" sz="2800" dirty="0" smtClean="0"/>
              <a:t>:</a:t>
            </a:r>
            <a:endParaRPr lang="en-GB" sz="2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212976"/>
            <a:ext cx="4707920" cy="279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E8CA50-FD3D-44AE-9013-2AAD199A100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4491</TotalTime>
  <Words>2063</Words>
  <Application>Microsoft Office PowerPoint</Application>
  <PresentationFormat>On-screen Show (4:3)</PresentationFormat>
  <Paragraphs>432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FUNDAMENTALS OF COMPUTING INTRODUCTION TO PROGRAMMING</vt:lpstr>
      <vt:lpstr>Objectives</vt:lpstr>
      <vt:lpstr>List and combo boxes</vt:lpstr>
      <vt:lpstr>List box control</vt:lpstr>
      <vt:lpstr>The Items collection</vt:lpstr>
      <vt:lpstr>Using the list Index</vt:lpstr>
      <vt:lpstr>Example code</vt:lpstr>
      <vt:lpstr>Combo box control</vt:lpstr>
      <vt:lpstr>Which ComboBox DropDownStyle?</vt:lpstr>
      <vt:lpstr>ModuleChoices problem</vt:lpstr>
      <vt:lpstr>Demonstration</vt:lpstr>
      <vt:lpstr>ModuleChoices form design</vt:lpstr>
      <vt:lpstr>Properties table</vt:lpstr>
      <vt:lpstr>Program design - initialising</vt:lpstr>
      <vt:lpstr>Initialising (1) - the combo box</vt:lpstr>
      <vt:lpstr>Initialising (2) - the list box</vt:lpstr>
      <vt:lpstr>Program design – selecting a module</vt:lpstr>
      <vt:lpstr>Checking for error conditions</vt:lpstr>
      <vt:lpstr>Selecting a module</vt:lpstr>
      <vt:lpstr>Program design – removing a module</vt:lpstr>
      <vt:lpstr>Removing a module</vt:lpstr>
      <vt:lpstr>Saving the list</vt:lpstr>
      <vt:lpstr>Clearing the list</vt:lpstr>
      <vt:lpstr>Enabling/disabling the buttons</vt:lpstr>
      <vt:lpstr>Summary</vt:lpstr>
      <vt:lpstr>ModuleChoices</vt:lpstr>
      <vt:lpstr>Slide 27</vt:lpstr>
      <vt:lpstr>Slide 28</vt:lpstr>
      <vt:lpstr>Slide 29</vt:lpstr>
      <vt:lpstr>Slide 30</vt:lpstr>
      <vt:lpstr>Slide 31</vt:lpstr>
    </vt:vector>
  </TitlesOfParts>
  <Company>University of Sunderland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COMPUTING INTRODUCTION TO PROGRAMMING</dc:title>
  <dc:creator>aaa</dc:creator>
  <cp:lastModifiedBy>cs0lwh</cp:lastModifiedBy>
  <cp:revision>271</cp:revision>
  <dcterms:created xsi:type="dcterms:W3CDTF">2009-09-15T09:28:12Z</dcterms:created>
  <dcterms:modified xsi:type="dcterms:W3CDTF">2014-01-08T10:32:32Z</dcterms:modified>
</cp:coreProperties>
</file>